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Fira Sans Extra Condensed Medium"/>
      <p:regular r:id="rId41"/>
      <p:bold r:id="rId42"/>
      <p:italic r:id="rId43"/>
      <p:boldItalic r:id="rId44"/>
    </p:embeddedFont>
    <p:embeddedFont>
      <p:font typeface="Roboto Condensed"/>
      <p:regular r:id="rId45"/>
      <p:bold r:id="rId46"/>
      <p:italic r:id="rId47"/>
      <p:boldItalic r:id="rId48"/>
    </p:embeddedFont>
    <p:embeddedFont>
      <p:font typeface="Squada One"/>
      <p:regular r:id="rId49"/>
    </p:embeddedFont>
    <p:embeddedFont>
      <p:font typeface="Roboto Condensed Light"/>
      <p:regular r:id="rId50"/>
      <p:bold r:id="rId51"/>
      <p:italic r:id="rId52"/>
      <p:boldItalic r:id="rId53"/>
    </p:embeddedFont>
    <p:embeddedFont>
      <p:font typeface="Exo 2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">
          <p15:clr>
            <a:srgbClr val="9AA0A6"/>
          </p15:clr>
        </p15:guide>
        <p15:guide id="2" orient="horz" pos="2676">
          <p15:clr>
            <a:srgbClr val="9AA0A6"/>
          </p15:clr>
        </p15:guide>
        <p15:guide id="3" pos="395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" orient="horz"/>
        <p:guide pos="2676" orient="horz"/>
        <p:guide pos="39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Squad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Light-bold.fntdata"/><Relationship Id="rId50" Type="http://schemas.openxmlformats.org/officeDocument/2006/relationships/font" Target="fonts/RobotoCondensedLight-regular.fntdata"/><Relationship Id="rId53" Type="http://schemas.openxmlformats.org/officeDocument/2006/relationships/font" Target="fonts/RobotoCondensedLight-boldItalic.fntdata"/><Relationship Id="rId52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55" Type="http://schemas.openxmlformats.org/officeDocument/2006/relationships/font" Target="fonts/Exo2-bold.fntdata"/><Relationship Id="rId10" Type="http://schemas.openxmlformats.org/officeDocument/2006/relationships/slide" Target="slides/slide5.xml"/><Relationship Id="rId54" Type="http://schemas.openxmlformats.org/officeDocument/2006/relationships/font" Target="fonts/Exo2-regular.fntdata"/><Relationship Id="rId13" Type="http://schemas.openxmlformats.org/officeDocument/2006/relationships/slide" Target="slides/slide8.xml"/><Relationship Id="rId57" Type="http://schemas.openxmlformats.org/officeDocument/2006/relationships/font" Target="fonts/Exo2-boldItalic.fntdata"/><Relationship Id="rId12" Type="http://schemas.openxmlformats.org/officeDocument/2006/relationships/slide" Target="slides/slide7.xml"/><Relationship Id="rId56" Type="http://schemas.openxmlformats.org/officeDocument/2006/relationships/font" Target="fonts/Exo2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5e313c6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5e313c6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5e313c6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5e313c6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65e313c6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65e313c6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65e313c6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65e313c6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65e313c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65e313c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5e313c6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5e313c6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65e313c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65e313c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65e313c6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65e313c6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5e313c6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5e313c6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65e313c6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65e313c6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5e313c6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5e313c6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191B"/>
                </a:solidFill>
                <a:highlight>
                  <a:srgbClr val="FFFFFF"/>
                </a:highlight>
              </a:rPr>
              <a:t>The </a:t>
            </a:r>
            <a:r>
              <a:rPr b="1" lang="en" sz="1200">
                <a:solidFill>
                  <a:srgbClr val="18191B"/>
                </a:solidFill>
                <a:highlight>
                  <a:srgbClr val="FFFFFF"/>
                </a:highlight>
              </a:rPr>
              <a:t>command line</a:t>
            </a:r>
            <a:r>
              <a:rPr lang="en" sz="1200">
                <a:solidFill>
                  <a:srgbClr val="18191B"/>
                </a:solidFill>
                <a:highlight>
                  <a:srgbClr val="FFFFFF"/>
                </a:highlight>
              </a:rPr>
              <a:t> is a text interface for your computer. It's a program that takes in </a:t>
            </a:r>
            <a:r>
              <a:rPr b="1" lang="en" sz="1200">
                <a:solidFill>
                  <a:srgbClr val="18191B"/>
                </a:solidFill>
                <a:highlight>
                  <a:srgbClr val="FFFFFF"/>
                </a:highlight>
              </a:rPr>
              <a:t>commands</a:t>
            </a:r>
            <a:r>
              <a:rPr lang="en" sz="1200">
                <a:solidFill>
                  <a:srgbClr val="18191B"/>
                </a:solidFill>
                <a:highlight>
                  <a:srgbClr val="FFFFFF"/>
                </a:highlight>
              </a:rPr>
              <a:t>, which it passes on to the computer's operating system to run. From the </a:t>
            </a:r>
            <a:r>
              <a:rPr b="1" lang="en" sz="1200">
                <a:solidFill>
                  <a:srgbClr val="18191B"/>
                </a:solidFill>
                <a:highlight>
                  <a:srgbClr val="FFFFFF"/>
                </a:highlight>
              </a:rPr>
              <a:t>command line</a:t>
            </a:r>
            <a:r>
              <a:rPr lang="en" sz="1200">
                <a:solidFill>
                  <a:srgbClr val="18191B"/>
                </a:solidFill>
                <a:highlight>
                  <a:srgbClr val="FFFFFF"/>
                </a:highlight>
              </a:rPr>
              <a:t>, you can navigate through files and folders on your computer</a:t>
            </a:r>
            <a:endParaRPr sz="1200">
              <a:solidFill>
                <a:srgbClr val="18191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65e313c6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65e313c6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65e313c6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65e313c6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65e313c6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65e313c6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65e313c6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65e313c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65e313c6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65e313c6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01010"/>
                </a:solidFill>
                <a:highlight>
                  <a:srgbClr val="FFFFFF"/>
                </a:highlight>
              </a:rPr>
              <a:t>This command is often used in Terminal tips and tricks to tweak applications and system settings via their preference files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65e313c6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65e313c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01010"/>
                </a:solidFill>
                <a:highlight>
                  <a:srgbClr val="FFFFFF"/>
                </a:highlight>
              </a:rPr>
              <a:t>This command is often used in Terminal tips and tricks to tweak applications and system settings via their preference files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65e313c6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65e313c6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01010"/>
                </a:solidFill>
                <a:highlight>
                  <a:srgbClr val="FFFFFF"/>
                </a:highlight>
              </a:rPr>
              <a:t>This command is often used in Terminal tips and tricks to tweak applications and system settings via their preference files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65e313c6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65e313c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65e313c6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65e313c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65e313c6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65e313c6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flags: hidden and unhidden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65e313c6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65e313c6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flags: hidden and unhidden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65e313c6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65e313c6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flags: hidden and unhidden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5e313c6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5e313c6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flags: hidden and unhidden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65e313c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65e313c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65e313c6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65e313c6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5e313c6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5e313c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5e313c6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5e313c6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5e313c6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5e313c6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5e313c6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5e313c6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65e313c6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65e313c6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8FRj55tgBm8" TargetMode="External"/><Relationship Id="rId4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4569481" y="43217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Albina Sidikova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03/16/2021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Metis Bootcamp</a:t>
            </a:r>
            <a:endParaRPr sz="1300"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313956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Trics</a:t>
            </a:r>
            <a:endParaRPr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225" y="1237400"/>
            <a:ext cx="4155153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5"/>
          <p:cNvCxnSpPr/>
          <p:nvPr/>
        </p:nvCxnSpPr>
        <p:spPr>
          <a:xfrm>
            <a:off x="98775" y="136357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5"/>
          <p:cNvSpPr/>
          <p:nvPr/>
        </p:nvSpPr>
        <p:spPr>
          <a:xfrm>
            <a:off x="324550" y="1834450"/>
            <a:ext cx="2455500" cy="40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5778500" y="1470250"/>
            <a:ext cx="7266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32" y="1237400"/>
            <a:ext cx="4147532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6"/>
          <p:cNvCxnSpPr/>
          <p:nvPr/>
        </p:nvCxnSpPr>
        <p:spPr>
          <a:xfrm>
            <a:off x="105825" y="175867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6"/>
          <p:cNvSpPr/>
          <p:nvPr/>
        </p:nvSpPr>
        <p:spPr>
          <a:xfrm>
            <a:off x="331600" y="2229550"/>
            <a:ext cx="3069300" cy="3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4261525" y="2777100"/>
            <a:ext cx="296400" cy="13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6"/>
          <p:cNvCxnSpPr/>
          <p:nvPr/>
        </p:nvCxnSpPr>
        <p:spPr>
          <a:xfrm flipH="1" rot="10800000">
            <a:off x="5046825" y="2913000"/>
            <a:ext cx="1035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6"/>
          <p:cNvCxnSpPr/>
          <p:nvPr/>
        </p:nvCxnSpPr>
        <p:spPr>
          <a:xfrm>
            <a:off x="6177075" y="2915700"/>
            <a:ext cx="13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6"/>
          <p:cNvCxnSpPr/>
          <p:nvPr/>
        </p:nvCxnSpPr>
        <p:spPr>
          <a:xfrm>
            <a:off x="4599475" y="29157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6"/>
          <p:cNvSpPr txBox="1"/>
          <p:nvPr/>
        </p:nvSpPr>
        <p:spPr>
          <a:xfrm>
            <a:off x="4464000" y="3018300"/>
            <a:ext cx="5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Preferred alias</a:t>
            </a:r>
            <a:endParaRPr sz="8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887600" y="3072150"/>
            <a:ext cx="911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Command To Alias</a:t>
            </a:r>
            <a:endParaRPr sz="7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44" name="Google Shape;244;p36"/>
          <p:cNvCxnSpPr/>
          <p:nvPr/>
        </p:nvCxnSpPr>
        <p:spPr>
          <a:xfrm flipH="1" rot="10800000">
            <a:off x="4727250" y="2913000"/>
            <a:ext cx="23700" cy="2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6"/>
          <p:cNvCxnSpPr/>
          <p:nvPr/>
        </p:nvCxnSpPr>
        <p:spPr>
          <a:xfrm flipH="1" rot="10800000">
            <a:off x="6272300" y="2953075"/>
            <a:ext cx="331500" cy="2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6"/>
          <p:cNvCxnSpPr/>
          <p:nvPr/>
        </p:nvCxnSpPr>
        <p:spPr>
          <a:xfrm rot="10800000">
            <a:off x="5652125" y="2966225"/>
            <a:ext cx="4686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32" y="1237400"/>
            <a:ext cx="4147532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7"/>
          <p:cNvCxnSpPr/>
          <p:nvPr/>
        </p:nvCxnSpPr>
        <p:spPr>
          <a:xfrm>
            <a:off x="105825" y="175867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7"/>
          <p:cNvSpPr/>
          <p:nvPr/>
        </p:nvSpPr>
        <p:spPr>
          <a:xfrm>
            <a:off x="331600" y="2229550"/>
            <a:ext cx="3069300" cy="3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4261525" y="2695250"/>
            <a:ext cx="3471300" cy="21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75" y="1237400"/>
            <a:ext cx="4134462" cy="301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8"/>
          <p:cNvCxnSpPr/>
          <p:nvPr/>
        </p:nvCxnSpPr>
        <p:spPr>
          <a:xfrm>
            <a:off x="56450" y="2110100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8"/>
          <p:cNvSpPr/>
          <p:nvPr/>
        </p:nvSpPr>
        <p:spPr>
          <a:xfrm>
            <a:off x="352850" y="2562500"/>
            <a:ext cx="3478500" cy="19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4275700" y="4103275"/>
            <a:ext cx="493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13" y="1237400"/>
            <a:ext cx="4133575" cy="301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9"/>
          <p:cNvCxnSpPr/>
          <p:nvPr/>
        </p:nvCxnSpPr>
        <p:spPr>
          <a:xfrm>
            <a:off x="28225" y="2281888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9"/>
          <p:cNvSpPr/>
          <p:nvPr/>
        </p:nvSpPr>
        <p:spPr>
          <a:xfrm>
            <a:off x="254000" y="2752770"/>
            <a:ext cx="2455500" cy="2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5778500" y="1392625"/>
            <a:ext cx="493800" cy="10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5063050" y="1467425"/>
            <a:ext cx="3345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159900" y="3926550"/>
            <a:ext cx="40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2F2F2"/>
                </a:solidFill>
                <a:highlight>
                  <a:srgbClr val="000000"/>
                </a:highlight>
              </a:rPr>
              <a:t>alias metis_dir="cd ~/Documents/metis/onl_ds5/"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175" y="1237400"/>
            <a:ext cx="4177248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0"/>
          <p:cNvCxnSpPr/>
          <p:nvPr/>
        </p:nvCxnSpPr>
        <p:spPr>
          <a:xfrm>
            <a:off x="70550" y="2281438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40"/>
          <p:cNvSpPr/>
          <p:nvPr/>
        </p:nvSpPr>
        <p:spPr>
          <a:xfrm>
            <a:off x="296325" y="2752320"/>
            <a:ext cx="2455500" cy="26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6039550" y="1392625"/>
            <a:ext cx="409200" cy="11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/>
          <p:nvPr/>
        </p:nvSpPr>
        <p:spPr>
          <a:xfrm>
            <a:off x="4191000" y="1502725"/>
            <a:ext cx="2920800" cy="17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/>
          <p:nvPr/>
        </p:nvSpPr>
        <p:spPr>
          <a:xfrm>
            <a:off x="4947350" y="3217350"/>
            <a:ext cx="493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 txBox="1"/>
          <p:nvPr/>
        </p:nvSpPr>
        <p:spPr>
          <a:xfrm>
            <a:off x="296325" y="4495725"/>
            <a:ext cx="4536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2F2F2"/>
                </a:solidFill>
                <a:highlight>
                  <a:srgbClr val="000000"/>
                </a:highlight>
              </a:rPr>
              <a:t>alias metis_git="cd ~/Documents/metis/onl_ds5; git pull upstream main &amp;&amp; git push"</a:t>
            </a:r>
            <a:endParaRPr sz="900">
              <a:solidFill>
                <a:srgbClr val="F2F2F2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200" y="1237400"/>
            <a:ext cx="4355578" cy="30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idx="4294967295" type="subTitle"/>
          </p:nvPr>
        </p:nvSpPr>
        <p:spPr>
          <a:xfrm>
            <a:off x="309600" y="1428550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the following line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export PS1=”$ 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491" y="1237400"/>
            <a:ext cx="4149609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2"/>
          <p:cNvCxnSpPr/>
          <p:nvPr/>
        </p:nvCxnSpPr>
        <p:spPr>
          <a:xfrm>
            <a:off x="98675" y="107972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42"/>
          <p:cNvSpPr/>
          <p:nvPr/>
        </p:nvSpPr>
        <p:spPr>
          <a:xfrm>
            <a:off x="395075" y="1532125"/>
            <a:ext cx="2527200" cy="38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5632125" y="1386625"/>
            <a:ext cx="493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3"/>
          <p:cNvSpPr txBox="1"/>
          <p:nvPr>
            <p:ph idx="4294967295" type="subTitle"/>
          </p:nvPr>
        </p:nvSpPr>
        <p:spPr>
          <a:xfrm>
            <a:off x="309600" y="1428550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the following line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export PS1=”$ 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26" y="1237400"/>
            <a:ext cx="4155150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3"/>
          <p:cNvCxnSpPr/>
          <p:nvPr/>
        </p:nvCxnSpPr>
        <p:spPr>
          <a:xfrm>
            <a:off x="56450" y="1428550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3"/>
          <p:cNvSpPr/>
          <p:nvPr/>
        </p:nvSpPr>
        <p:spPr>
          <a:xfrm>
            <a:off x="422300" y="1880950"/>
            <a:ext cx="2314200" cy="38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/>
          <p:nvPr/>
        </p:nvSpPr>
        <p:spPr>
          <a:xfrm>
            <a:off x="5665900" y="1468625"/>
            <a:ext cx="7275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 txBox="1"/>
          <p:nvPr>
            <p:ph idx="4294967295" type="subTitle"/>
          </p:nvPr>
        </p:nvSpPr>
        <p:spPr>
          <a:xfrm>
            <a:off x="309600" y="1428550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the following line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export PS1=”$ 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295" y="1237400"/>
            <a:ext cx="4142017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4"/>
          <p:cNvCxnSpPr/>
          <p:nvPr/>
        </p:nvCxnSpPr>
        <p:spPr>
          <a:xfrm>
            <a:off x="81775" y="1789150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44"/>
          <p:cNvSpPr/>
          <p:nvPr/>
        </p:nvSpPr>
        <p:spPr>
          <a:xfrm>
            <a:off x="378175" y="2241550"/>
            <a:ext cx="24006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4142075" y="2887525"/>
            <a:ext cx="14997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25" y="1237400"/>
            <a:ext cx="4687950" cy="31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type="ctrTitle"/>
          </p:nvPr>
        </p:nvSpPr>
        <p:spPr>
          <a:xfrm>
            <a:off x="1964850" y="228125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 line is a text interface for your 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"/>
          <p:cNvSpPr txBox="1"/>
          <p:nvPr>
            <p:ph idx="4294967295" type="subTitle"/>
          </p:nvPr>
        </p:nvSpPr>
        <p:spPr>
          <a:xfrm>
            <a:off x="309600" y="1428550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the following line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export PS1=”$ 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099" y="1237388"/>
            <a:ext cx="4132402" cy="301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5"/>
          <p:cNvCxnSpPr/>
          <p:nvPr/>
        </p:nvCxnSpPr>
        <p:spPr>
          <a:xfrm>
            <a:off x="56450" y="216922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5"/>
          <p:cNvSpPr/>
          <p:nvPr/>
        </p:nvSpPr>
        <p:spPr>
          <a:xfrm>
            <a:off x="352850" y="2621625"/>
            <a:ext cx="3478500" cy="19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4163775" y="4103275"/>
            <a:ext cx="370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 txBox="1"/>
          <p:nvPr>
            <p:ph idx="4294967295" type="subTitle"/>
          </p:nvPr>
        </p:nvSpPr>
        <p:spPr>
          <a:xfrm>
            <a:off x="309600" y="1428550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the following line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export PS1=”$ 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652" y="1237400"/>
            <a:ext cx="4435299" cy="301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6"/>
          <p:cNvCxnSpPr/>
          <p:nvPr/>
        </p:nvCxnSpPr>
        <p:spPr>
          <a:xfrm>
            <a:off x="56450" y="236347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6"/>
          <p:cNvSpPr/>
          <p:nvPr/>
        </p:nvSpPr>
        <p:spPr>
          <a:xfrm>
            <a:off x="352850" y="2815875"/>
            <a:ext cx="3478500" cy="19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/>
          <p:nvPr/>
        </p:nvSpPr>
        <p:spPr>
          <a:xfrm>
            <a:off x="3968300" y="1545575"/>
            <a:ext cx="27546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/>
          <p:nvPr/>
        </p:nvSpPr>
        <p:spPr>
          <a:xfrm>
            <a:off x="3968300" y="1428550"/>
            <a:ext cx="23661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355" y="1237400"/>
            <a:ext cx="3977296" cy="30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 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 txBox="1"/>
          <p:nvPr>
            <p:ph idx="4294967295" type="subTitle"/>
          </p:nvPr>
        </p:nvSpPr>
        <p:spPr>
          <a:xfrm>
            <a:off x="362425" y="1332650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b="1" lang="en" sz="1050">
                <a:solidFill>
                  <a:srgbClr val="11111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\u</a:t>
            </a:r>
            <a:r>
              <a:rPr lang="en" sz="13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: Display the current username </a:t>
            </a:r>
            <a:endParaRPr sz="13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b="1" lang="en" sz="1050">
                <a:solidFill>
                  <a:srgbClr val="11111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\h</a:t>
            </a:r>
            <a:r>
              <a:rPr lang="en" sz="13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: Display the hostname</a:t>
            </a:r>
            <a:endParaRPr sz="13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b="1" lang="en" sz="1050">
                <a:solidFill>
                  <a:srgbClr val="11111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\W</a:t>
            </a:r>
            <a:r>
              <a:rPr lang="en" sz="13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: Print the base of current working directory.</a:t>
            </a:r>
            <a:endParaRPr b="1" sz="1050">
              <a:solidFill>
                <a:srgbClr val="111111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b="1" lang="en" sz="1050">
                <a:solidFill>
                  <a:srgbClr val="11111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\H</a:t>
            </a:r>
            <a:r>
              <a:rPr lang="en" sz="13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: Display FQDN (fully qualified domain name) hostname</a:t>
            </a:r>
            <a:endParaRPr sz="13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b="1" lang="en" sz="1050">
                <a:solidFill>
                  <a:srgbClr val="11111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\@</a:t>
            </a:r>
            <a:r>
              <a:rPr lang="en" sz="13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: Display current time in 12-hour am/pm format</a:t>
            </a:r>
            <a:endParaRPr sz="13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50"/>
              <a:buFont typeface="Arial"/>
              <a:buChar char="●"/>
            </a:pPr>
            <a:r>
              <a:rPr b="1" lang="en" sz="1050">
                <a:solidFill>
                  <a:srgbClr val="11111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$</a:t>
            </a:r>
            <a:r>
              <a:rPr lang="en" sz="135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: usually marks the end of the prompt</a:t>
            </a:r>
            <a:endParaRPr sz="135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295" y="1237388"/>
            <a:ext cx="4142017" cy="3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/>
          <p:nvPr/>
        </p:nvSpPr>
        <p:spPr>
          <a:xfrm>
            <a:off x="4657075" y="2887513"/>
            <a:ext cx="14997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Defaults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463" y="1371600"/>
            <a:ext cx="6141078" cy="28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/>
          <p:nvPr/>
        </p:nvSpPr>
        <p:spPr>
          <a:xfrm>
            <a:off x="3238175" y="1584700"/>
            <a:ext cx="43629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 txBox="1"/>
          <p:nvPr/>
        </p:nvSpPr>
        <p:spPr>
          <a:xfrm>
            <a:off x="3298600" y="2015750"/>
            <a:ext cx="37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Change </a:t>
            </a: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screenshot</a:t>
            </a: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default</a:t>
            </a: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location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71" name="Google Shape;371;p49"/>
          <p:cNvCxnSpPr/>
          <p:nvPr/>
        </p:nvCxnSpPr>
        <p:spPr>
          <a:xfrm flipH="1" rot="10800000">
            <a:off x="4830575" y="1760250"/>
            <a:ext cx="397500" cy="3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13" y="1237400"/>
            <a:ext cx="5018984" cy="30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/>
          <p:nvPr/>
        </p:nvSpPr>
        <p:spPr>
          <a:xfrm>
            <a:off x="3909650" y="1460850"/>
            <a:ext cx="30006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 txBox="1"/>
          <p:nvPr/>
        </p:nvSpPr>
        <p:spPr>
          <a:xfrm>
            <a:off x="4596825" y="1944050"/>
            <a:ext cx="37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Change screenshot default type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80" name="Google Shape;380;p50"/>
          <p:cNvCxnSpPr/>
          <p:nvPr/>
        </p:nvCxnSpPr>
        <p:spPr>
          <a:xfrm flipH="1" rot="10800000">
            <a:off x="6128800" y="1688550"/>
            <a:ext cx="397500" cy="3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2249500" y="1277725"/>
            <a:ext cx="4645002" cy="29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/>
          <p:nvPr/>
        </p:nvSpPr>
        <p:spPr>
          <a:xfrm>
            <a:off x="3479375" y="1343475"/>
            <a:ext cx="8688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5929175" y="1900075"/>
            <a:ext cx="6288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2633650" y="812600"/>
            <a:ext cx="13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ocation changed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0" name="Google Shape;390;p51"/>
          <p:cNvCxnSpPr/>
          <p:nvPr/>
        </p:nvCxnSpPr>
        <p:spPr>
          <a:xfrm>
            <a:off x="3328750" y="1131800"/>
            <a:ext cx="6087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51"/>
          <p:cNvSpPr txBox="1"/>
          <p:nvPr/>
        </p:nvSpPr>
        <p:spPr>
          <a:xfrm>
            <a:off x="5113350" y="2335625"/>
            <a:ext cx="37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Type changed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2" name="Google Shape;392;p51"/>
          <p:cNvCxnSpPr/>
          <p:nvPr/>
        </p:nvCxnSpPr>
        <p:spPr>
          <a:xfrm flipH="1" rot="10800000">
            <a:off x="5713100" y="2060575"/>
            <a:ext cx="397500" cy="3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r>
              <a:rPr lang="en"/>
              <a:t>History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926" y="1164175"/>
            <a:ext cx="4629101" cy="33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2"/>
          <p:cNvSpPr/>
          <p:nvPr/>
        </p:nvSpPr>
        <p:spPr>
          <a:xfrm>
            <a:off x="4058350" y="1347625"/>
            <a:ext cx="493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ctrTitle"/>
          </p:nvPr>
        </p:nvSpPr>
        <p:spPr>
          <a:xfrm>
            <a:off x="1964850" y="3528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KillAll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237400"/>
            <a:ext cx="4004309" cy="30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/>
          <p:nvPr/>
        </p:nvSpPr>
        <p:spPr>
          <a:xfrm>
            <a:off x="4629850" y="1460525"/>
            <a:ext cx="1543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ctrTitle"/>
          </p:nvPr>
        </p:nvSpPr>
        <p:spPr>
          <a:xfrm>
            <a:off x="1964850" y="155300"/>
            <a:ext cx="52143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Change flags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(“hidden” and “nohidden”)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700" y="1237400"/>
            <a:ext cx="4688588" cy="301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4"/>
          <p:cNvSpPr/>
          <p:nvPr/>
        </p:nvSpPr>
        <p:spPr>
          <a:xfrm>
            <a:off x="3133850" y="1754200"/>
            <a:ext cx="7254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3385875" y="2098650"/>
            <a:ext cx="2536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Plan of investigation</a:t>
            </a:r>
            <a:endParaRPr sz="2900"/>
          </a:p>
        </p:txBody>
      </p:sp>
      <p:sp>
        <p:nvSpPr>
          <p:cNvPr id="146" name="Google Shape;146;p28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</a:t>
            </a:r>
            <a:endParaRPr/>
          </a:p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</a:t>
            </a:r>
            <a:r>
              <a:rPr lang="en"/>
              <a:t> shortcut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8" name="Google Shape;148;p28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Aliases</a:t>
            </a:r>
            <a:endParaRPr/>
          </a:p>
        </p:txBody>
      </p:sp>
      <p:sp>
        <p:nvSpPr>
          <p:cNvPr id="149" name="Google Shape;149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1" name="Google Shape;151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2" name="Google Shape;152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8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5" name="Google Shape;155;p28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56" name="Google Shape;156;p28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57" name="Google Shape;157;p28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KILLALL</a:t>
            </a:r>
            <a:endParaRPr/>
          </a:p>
        </p:txBody>
      </p:sp>
      <p:sp>
        <p:nvSpPr>
          <p:cNvPr id="158" name="Google Shape;158;p28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</a:t>
            </a:r>
            <a:endParaRPr/>
          </a:p>
        </p:txBody>
      </p:sp>
      <p:sp>
        <p:nvSpPr>
          <p:cNvPr id="159" name="Google Shape;159;p28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  <p:sp>
        <p:nvSpPr>
          <p:cNvPr id="160" name="Google Shape;160;p28"/>
          <p:cNvSpPr txBox="1"/>
          <p:nvPr>
            <p:ph idx="9" type="ctrTitle"/>
          </p:nvPr>
        </p:nvSpPr>
        <p:spPr>
          <a:xfrm>
            <a:off x="540446" y="21340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Pimp your prompt</a:t>
            </a:r>
            <a:endParaRPr/>
          </a:p>
        </p:txBody>
      </p:sp>
      <p:sp>
        <p:nvSpPr>
          <p:cNvPr id="161" name="Google Shape;161;p28"/>
          <p:cNvSpPr txBox="1"/>
          <p:nvPr>
            <p:ph idx="5" type="title"/>
          </p:nvPr>
        </p:nvSpPr>
        <p:spPr>
          <a:xfrm>
            <a:off x="2105406" y="341711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2" name="Google Shape;162;p28"/>
          <p:cNvSpPr txBox="1"/>
          <p:nvPr>
            <p:ph idx="9" type="ctrTitle"/>
          </p:nvPr>
        </p:nvSpPr>
        <p:spPr>
          <a:xfrm>
            <a:off x="540446" y="3044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63" name="Google Shape;163;p28"/>
          <p:cNvSpPr txBox="1"/>
          <p:nvPr>
            <p:ph idx="6" type="title"/>
          </p:nvPr>
        </p:nvSpPr>
        <p:spPr>
          <a:xfrm>
            <a:off x="5922008" y="11678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4" name="Google Shape;164;p28"/>
          <p:cNvSpPr txBox="1"/>
          <p:nvPr>
            <p:ph idx="16" type="ctrTitle"/>
          </p:nvPr>
        </p:nvSpPr>
        <p:spPr>
          <a:xfrm>
            <a:off x="6811558" y="8503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ctrTitle"/>
          </p:nvPr>
        </p:nvSpPr>
        <p:spPr>
          <a:xfrm>
            <a:off x="1964850" y="155300"/>
            <a:ext cx="52143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(“hidden” and “nohidden”)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250" y="1237400"/>
            <a:ext cx="4659499" cy="30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/>
          <p:nvPr/>
        </p:nvSpPr>
        <p:spPr>
          <a:xfrm>
            <a:off x="4118200" y="1447800"/>
            <a:ext cx="18990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ctrTitle"/>
          </p:nvPr>
        </p:nvSpPr>
        <p:spPr>
          <a:xfrm>
            <a:off x="1964850" y="155300"/>
            <a:ext cx="52143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(“hidden” and “nohidden”)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725" y="1237400"/>
            <a:ext cx="4712552" cy="303176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6"/>
          <p:cNvSpPr/>
          <p:nvPr/>
        </p:nvSpPr>
        <p:spPr>
          <a:xfrm>
            <a:off x="3146900" y="1767250"/>
            <a:ext cx="7254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type="ctrTitle"/>
          </p:nvPr>
        </p:nvSpPr>
        <p:spPr>
          <a:xfrm>
            <a:off x="1964850" y="155300"/>
            <a:ext cx="52143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flags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(“hidden” and “nohidden”)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763" y="1237400"/>
            <a:ext cx="4848467" cy="301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7"/>
          <p:cNvSpPr/>
          <p:nvPr/>
        </p:nvSpPr>
        <p:spPr>
          <a:xfrm>
            <a:off x="4574525" y="1434775"/>
            <a:ext cx="19902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ctrTitle"/>
          </p:nvPr>
        </p:nvSpPr>
        <p:spPr>
          <a:xfrm>
            <a:off x="1516275" y="232075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STAR WARS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8"/>
          <p:cNvSpPr txBox="1"/>
          <p:nvPr>
            <p:ph idx="4294967295" type="subTitle"/>
          </p:nvPr>
        </p:nvSpPr>
        <p:spPr>
          <a:xfrm>
            <a:off x="206500" y="1392625"/>
            <a:ext cx="3906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Install Homebrew on Mac OS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brew install telnet 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Hit Return and let Homebrew download and install Telnet to the Mac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To see Star Wars IV you can run: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telnet towel.blinkenlights.nl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50" y="1237388"/>
            <a:ext cx="4045125" cy="302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type="ctrTitle"/>
          </p:nvPr>
        </p:nvSpPr>
        <p:spPr>
          <a:xfrm>
            <a:off x="1516275" y="232075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WARS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9" title="screen recor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950" y="836325"/>
            <a:ext cx="5370100" cy="40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Does anyone have any questions?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3" name="Google Shape;453;p60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454" name="Google Shape;454;p60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60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ctrTitle"/>
          </p:nvPr>
        </p:nvSpPr>
        <p:spPr>
          <a:xfrm>
            <a:off x="268100" y="136725"/>
            <a:ext cx="82902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TAB - tab completion for file/directory names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75" y="898750"/>
            <a:ext cx="5248026" cy="38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ctrTitle"/>
          </p:nvPr>
        </p:nvSpPr>
        <p:spPr>
          <a:xfrm>
            <a:off x="1751050" y="732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177" y="898750"/>
            <a:ext cx="5271636" cy="382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1893850" y="1566325"/>
            <a:ext cx="747900" cy="11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30"/>
          <p:cNvCxnSpPr/>
          <p:nvPr/>
        </p:nvCxnSpPr>
        <p:spPr>
          <a:xfrm>
            <a:off x="1051275" y="1093625"/>
            <a:ext cx="747900" cy="503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0"/>
          <p:cNvSpPr/>
          <p:nvPr/>
        </p:nvSpPr>
        <p:spPr>
          <a:xfrm>
            <a:off x="4282700" y="4425400"/>
            <a:ext cx="9597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4367350" y="4417750"/>
            <a:ext cx="5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TAB</a:t>
            </a:r>
            <a:endParaRPr sz="1100">
              <a:solidFill>
                <a:srgbClr val="EFEFE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1751050" y="732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888" y="898750"/>
            <a:ext cx="5260226" cy="38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982200" y="4381850"/>
            <a:ext cx="9597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1066850" y="4374200"/>
            <a:ext cx="5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TAB</a:t>
            </a:r>
            <a:endParaRPr sz="1100">
              <a:solidFill>
                <a:srgbClr val="EFEFE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1909425" y="1545175"/>
            <a:ext cx="747900" cy="11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1"/>
          <p:cNvCxnSpPr/>
          <p:nvPr/>
        </p:nvCxnSpPr>
        <p:spPr>
          <a:xfrm>
            <a:off x="1066850" y="1072475"/>
            <a:ext cx="747900" cy="503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ctrTitle"/>
          </p:nvPr>
        </p:nvSpPr>
        <p:spPr>
          <a:xfrm>
            <a:off x="1751050" y="732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688" y="898750"/>
            <a:ext cx="5278615" cy="382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1893850" y="1425250"/>
            <a:ext cx="747900" cy="34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2"/>
          <p:cNvCxnSpPr/>
          <p:nvPr/>
        </p:nvCxnSpPr>
        <p:spPr>
          <a:xfrm>
            <a:off x="1079500" y="1093625"/>
            <a:ext cx="747900" cy="503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2"/>
          <p:cNvSpPr/>
          <p:nvPr/>
        </p:nvSpPr>
        <p:spPr>
          <a:xfrm>
            <a:off x="4190975" y="4432450"/>
            <a:ext cx="9597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4226250" y="4424800"/>
            <a:ext cx="69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TAB TAB</a:t>
            </a:r>
            <a:endParaRPr sz="1100">
              <a:solidFill>
                <a:srgbClr val="EFEFE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ctrTitle"/>
          </p:nvPr>
        </p:nvSpPr>
        <p:spPr>
          <a:xfrm>
            <a:off x="1751050" y="732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50" y="898750"/>
            <a:ext cx="5266370" cy="382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/>
          <p:nvPr/>
        </p:nvSpPr>
        <p:spPr>
          <a:xfrm>
            <a:off x="903075" y="4381850"/>
            <a:ext cx="9597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938350" y="4374200"/>
            <a:ext cx="69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TAB TAB</a:t>
            </a:r>
            <a:endParaRPr sz="1100">
              <a:solidFill>
                <a:srgbClr val="EFEFE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ctrTitle"/>
          </p:nvPr>
        </p:nvSpPr>
        <p:spPr>
          <a:xfrm>
            <a:off x="1964850" y="334050"/>
            <a:ext cx="52143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Create aliases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>
            <p:ph idx="4294967295" type="subTitle"/>
          </p:nvPr>
        </p:nvSpPr>
        <p:spPr>
          <a:xfrm>
            <a:off x="206500" y="1392625"/>
            <a:ext cx="4224900" cy="27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Navigate to your home directory: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cd ~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Open up .bash_profile using vi: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vi .bash_profile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Add an alias (press i):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rgbClr val="D9D9D9"/>
                </a:highlight>
              </a:rPr>
              <a:t>alias $preferredAlias=“$commandToAlias”</a:t>
            </a:r>
            <a:endParaRPr>
              <a:solidFill>
                <a:schemeClr val="lt2"/>
              </a:solidFill>
              <a:highlight>
                <a:srgbClr val="D9D9D9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Save the file(press Escape, type :wq, and hit Enter)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Restart Terminal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988" y="1237400"/>
            <a:ext cx="4149613" cy="3011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4"/>
          <p:cNvCxnSpPr/>
          <p:nvPr/>
        </p:nvCxnSpPr>
        <p:spPr>
          <a:xfrm>
            <a:off x="98775" y="940225"/>
            <a:ext cx="296400" cy="452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4"/>
          <p:cNvSpPr/>
          <p:nvPr/>
        </p:nvSpPr>
        <p:spPr>
          <a:xfrm>
            <a:off x="324550" y="1411100"/>
            <a:ext cx="2455500" cy="45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5792600" y="1392625"/>
            <a:ext cx="493800" cy="14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723EA5"/>
      </a:dk1>
      <a:lt1>
        <a:srgbClr val="FFFFFF"/>
      </a:lt1>
      <a:dk2>
        <a:srgbClr val="C187FC"/>
      </a:dk2>
      <a:lt2>
        <a:srgbClr val="3A165E"/>
      </a:lt2>
      <a:accent1>
        <a:srgbClr val="FCB663"/>
      </a:accent1>
      <a:accent2>
        <a:srgbClr val="FDBE73"/>
      </a:accent2>
      <a:accent3>
        <a:srgbClr val="FDC683"/>
      </a:accent3>
      <a:accent4>
        <a:srgbClr val="F9807D"/>
      </a:accent4>
      <a:accent5>
        <a:srgbClr val="8B5ABB"/>
      </a:accent5>
      <a:accent6>
        <a:srgbClr val="D5ACFF"/>
      </a:accent6>
      <a:hlink>
        <a:srgbClr val="3A16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